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3" r:id="rId3"/>
    <p:sldId id="258" r:id="rId4"/>
    <p:sldId id="264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2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C3C60-7A10-314B-87A4-32852C3E69A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0D3E8-07E1-9D4B-9D26-4D1BB9B49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23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E7178-25CA-F640-B145-304EECE848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0D3E8-07E1-9D4B-9D26-4D1BB9B495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33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Parasitize the Best of the Best or the Best of the Worst?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51202" y="1708009"/>
            <a:ext cx="8992797" cy="998151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How do Intestinal Parasites </a:t>
            </a:r>
            <a:r>
              <a:rPr lang="en-US" dirty="0"/>
              <a:t>C</a:t>
            </a:r>
            <a:r>
              <a:rPr lang="en-US" dirty="0" smtClean="0"/>
              <a:t>hoose their Host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in </a:t>
            </a:r>
            <a:r>
              <a:rPr lang="en-US" i="1" dirty="0" err="1" smtClean="0"/>
              <a:t>Peromyscus</a:t>
            </a:r>
            <a:r>
              <a:rPr lang="en-US" i="1" dirty="0" smtClean="0"/>
              <a:t> </a:t>
            </a:r>
            <a:r>
              <a:rPr lang="en-US" i="1" dirty="0" err="1" smtClean="0"/>
              <a:t>leucopus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P.maniculatus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34713" y="6349651"/>
            <a:ext cx="165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Deanna Payne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Placeholder 8" descr="MLBS 2016 - 3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 t="17052" r="18694" b="33067"/>
          <a:stretch/>
        </p:blipFill>
        <p:spPr>
          <a:xfrm>
            <a:off x="1779082" y="2706160"/>
            <a:ext cx="5486400" cy="36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7328"/>
            <a:ext cx="3250360" cy="899957"/>
          </a:xfrm>
        </p:spPr>
        <p:txBody>
          <a:bodyPr/>
          <a:lstStyle/>
          <a:p>
            <a:r>
              <a:rPr lang="en-US" sz="5400" dirty="0" smtClean="0">
                <a:solidFill>
                  <a:srgbClr val="000000"/>
                </a:solidFill>
              </a:rPr>
              <a:t>So What?</a:t>
            </a:r>
            <a:endParaRPr lang="en-US" sz="54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04200" y="1287286"/>
            <a:ext cx="3458200" cy="55707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Intestinal </a:t>
            </a:r>
            <a:r>
              <a:rPr lang="en-US" dirty="0">
                <a:solidFill>
                  <a:schemeClr val="tx1"/>
                </a:solidFill>
              </a:rPr>
              <a:t>Parasites are </a:t>
            </a:r>
            <a:r>
              <a:rPr lang="en-US" dirty="0" smtClean="0">
                <a:solidFill>
                  <a:schemeClr val="tx1"/>
                </a:solidFill>
              </a:rPr>
              <a:t>important for human health (WHO)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b="1" dirty="0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880 </a:t>
            </a:r>
            <a:r>
              <a:rPr lang="en-US" b="1" dirty="0">
                <a:solidFill>
                  <a:schemeClr val="tx1"/>
                </a:solidFill>
              </a:rPr>
              <a:t>million children </a:t>
            </a:r>
            <a:r>
              <a:rPr lang="en-US" dirty="0">
                <a:solidFill>
                  <a:schemeClr val="tx1"/>
                </a:solidFill>
              </a:rPr>
              <a:t>need treatment for intestinal parasites worldwide (WHO)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Malnourishment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Impeded Cognitive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Compromised Immune System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Anemia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Diarrhea/Dysentery = Dehydration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Courier New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 marL="742950" lvl="1" indent="-285750">
              <a:buFont typeface="Courier New"/>
              <a:buChar char="o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Placeholder 8" descr="roundworm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7" r="14077"/>
          <a:stretch>
            <a:fillRect/>
          </a:stretch>
        </p:blipFill>
        <p:spPr/>
      </p:pic>
      <p:pic>
        <p:nvPicPr>
          <p:cNvPr id="10" name="Picture Placeholder 9" descr="hookworm.jpg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" b="3622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 rot="21352508">
            <a:off x="5679098" y="2705930"/>
            <a:ext cx="2398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olidFill>
                  <a:srgbClr val="FFFFFF"/>
                </a:solidFill>
              </a:rPr>
              <a:t>Hookworm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81066">
            <a:off x="4888785" y="5564910"/>
            <a:ext cx="2398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olidFill>
                  <a:srgbClr val="FFFFFF"/>
                </a:solidFill>
              </a:rPr>
              <a:t>Roundworm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7233" y="6581001"/>
            <a:ext cx="30167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FFFF"/>
                </a:solidFill>
              </a:rPr>
              <a:t>http://bodyminddetox.com/do-you-have-this-common-intestinal-roundworm</a:t>
            </a:r>
            <a:r>
              <a:rPr lang="en-US" sz="6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600" dirty="0">
                <a:solidFill>
                  <a:srgbClr val="FFFFFF"/>
                </a:solidFill>
              </a:rPr>
              <a:t>https://</a:t>
            </a:r>
            <a:r>
              <a:rPr lang="en-US" sz="600" dirty="0" err="1">
                <a:solidFill>
                  <a:srgbClr val="FFFFFF"/>
                </a:solidFill>
              </a:rPr>
              <a:t>www.thesprucepets.com</a:t>
            </a:r>
            <a:r>
              <a:rPr lang="en-US" sz="600" dirty="0">
                <a:solidFill>
                  <a:srgbClr val="FFFFFF"/>
                </a:solidFill>
              </a:rPr>
              <a:t>/hookworms-in-dogs-cats-and-people-</a:t>
            </a:r>
            <a:r>
              <a:rPr lang="en-US" sz="600" dirty="0" smtClean="0">
                <a:solidFill>
                  <a:srgbClr val="FFFFFF"/>
                </a:solidFill>
              </a:rPr>
              <a:t>3385712</a:t>
            </a:r>
          </a:p>
        </p:txBody>
      </p:sp>
    </p:spTree>
    <p:extLst>
      <p:ext uri="{BB962C8B-B14F-4D97-AF65-F5344CB8AC3E}">
        <p14:creationId xmlns:p14="http://schemas.microsoft.com/office/powerpoint/2010/main" val="391289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47" y="79468"/>
            <a:ext cx="8270801" cy="1417638"/>
          </a:xfrm>
        </p:spPr>
        <p:txBody>
          <a:bodyPr/>
          <a:lstStyle/>
          <a:p>
            <a:r>
              <a:rPr lang="en-US" sz="4000" dirty="0" smtClean="0"/>
              <a:t>Princeton U: Graham Lab</a:t>
            </a:r>
            <a:br>
              <a:rPr lang="en-US" sz="4000" dirty="0" smtClean="0"/>
            </a:br>
            <a:r>
              <a:rPr lang="en-US" sz="4000" dirty="0" smtClean="0"/>
              <a:t>Mouse Experiment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Notes:</a:t>
            </a:r>
          </a:p>
          <a:p>
            <a:r>
              <a:rPr lang="en-US" dirty="0" smtClean="0"/>
              <a:t>Ecological and evolutionary immunology</a:t>
            </a:r>
          </a:p>
          <a:p>
            <a:r>
              <a:rPr lang="en-US" dirty="0" smtClean="0"/>
              <a:t>Intestinal </a:t>
            </a:r>
            <a:r>
              <a:rPr lang="en-US" dirty="0"/>
              <a:t>Parasites and Hanta </a:t>
            </a:r>
            <a:r>
              <a:rPr lang="en-US" dirty="0" smtClean="0"/>
              <a:t>virus</a:t>
            </a:r>
          </a:p>
          <a:p>
            <a:pPr lvl="1"/>
            <a:r>
              <a:rPr lang="en-US" dirty="0" smtClean="0"/>
              <a:t>How does the vertebrate immune system prioritize competing cytokine responses- </a:t>
            </a:r>
            <a:r>
              <a:rPr lang="en-US" dirty="0" err="1" smtClean="0"/>
              <a:t>helminth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microparasite</a:t>
            </a:r>
            <a:r>
              <a:rPr lang="en-US" dirty="0" smtClean="0"/>
              <a:t> co-infection</a:t>
            </a:r>
          </a:p>
          <a:p>
            <a:pPr lvl="1"/>
            <a:r>
              <a:rPr lang="en-US" dirty="0" smtClean="0"/>
              <a:t>When/How should the immune system multi-task?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540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659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06" y="815473"/>
            <a:ext cx="4190999" cy="5587999"/>
          </a:xfrm>
          <a:prstGeom prst="rect">
            <a:avLst/>
          </a:prstGeom>
        </p:spPr>
      </p:pic>
      <p:pic>
        <p:nvPicPr>
          <p:cNvPr id="4" name="Picture 3" descr="MLBS 2016 - 2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3520" r="31383" b="23878"/>
          <a:stretch/>
        </p:blipFill>
        <p:spPr>
          <a:xfrm>
            <a:off x="240633" y="815473"/>
            <a:ext cx="4134902" cy="56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1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Wild </a:t>
            </a:r>
            <a:r>
              <a:rPr lang="en-US" sz="3600" dirty="0"/>
              <a:t>tag and </a:t>
            </a:r>
            <a:r>
              <a:rPr lang="en-US" sz="3600" dirty="0" smtClean="0"/>
              <a:t>recapture</a:t>
            </a:r>
          </a:p>
          <a:p>
            <a:pPr lvl="1"/>
            <a:r>
              <a:rPr lang="en-US" sz="3200" dirty="0" smtClean="0"/>
              <a:t>No standard number of data points for any individual mouse</a:t>
            </a:r>
          </a:p>
          <a:p>
            <a:pPr lvl="1"/>
            <a:r>
              <a:rPr lang="en-US" sz="3200" dirty="0" smtClean="0"/>
              <a:t>Short life span</a:t>
            </a:r>
          </a:p>
          <a:p>
            <a:pPr lvl="1"/>
            <a:r>
              <a:rPr lang="en-US" sz="3200" dirty="0" smtClean="0"/>
              <a:t>High mortality</a:t>
            </a:r>
          </a:p>
          <a:p>
            <a:pPr lvl="1"/>
            <a:r>
              <a:rPr lang="en-US" sz="3200" dirty="0" smtClean="0"/>
              <a:t>Migration &amp; Predation</a:t>
            </a:r>
          </a:p>
          <a:p>
            <a:pPr lvl="1"/>
            <a:r>
              <a:rPr lang="en-US" sz="3200" dirty="0" smtClean="0"/>
              <a:t>Randomized anti-helminthic treatment and control</a:t>
            </a:r>
          </a:p>
          <a:p>
            <a:pPr lvl="1"/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599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Anticipated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Good Health </a:t>
            </a:r>
            <a:r>
              <a:rPr lang="en-US" dirty="0" err="1" smtClean="0"/>
              <a:t>vs</a:t>
            </a:r>
            <a:r>
              <a:rPr lang="en-US" dirty="0" smtClean="0"/>
              <a:t> Bad Health</a:t>
            </a:r>
          </a:p>
          <a:p>
            <a:pPr lvl="1"/>
            <a:r>
              <a:rPr lang="en-US" dirty="0" smtClean="0"/>
              <a:t>Large body size ≠ Good Health </a:t>
            </a:r>
            <a:r>
              <a:rPr lang="mr-IN" dirty="0" smtClean="0"/>
              <a:t>…</a:t>
            </a:r>
            <a:endParaRPr lang="en-US" dirty="0"/>
          </a:p>
          <a:p>
            <a:pPr lvl="2"/>
            <a:r>
              <a:rPr lang="en-US" dirty="0" smtClean="0"/>
              <a:t>Calculate Body Condition</a:t>
            </a:r>
          </a:p>
          <a:p>
            <a:r>
              <a:rPr lang="en-US" dirty="0" smtClean="0"/>
              <a:t>Define parasite load</a:t>
            </a:r>
          </a:p>
          <a:p>
            <a:pPr lvl="1"/>
            <a:r>
              <a:rPr lang="en-US" dirty="0" smtClean="0"/>
              <a:t>Parasite diversity</a:t>
            </a:r>
          </a:p>
          <a:p>
            <a:pPr lvl="1"/>
            <a:r>
              <a:rPr lang="en-US" dirty="0" smtClean="0"/>
              <a:t>Number of parasites</a:t>
            </a:r>
          </a:p>
          <a:p>
            <a:r>
              <a:rPr lang="en-US" dirty="0" smtClean="0"/>
              <a:t>Track and analyze trends of parasite load over time due to treatment/control/aging</a:t>
            </a:r>
          </a:p>
          <a:p>
            <a:pPr lvl="1"/>
            <a:r>
              <a:rPr lang="en-US" dirty="0" smtClean="0"/>
              <a:t>Natural variation </a:t>
            </a:r>
            <a:r>
              <a:rPr lang="en-US" dirty="0" err="1" smtClean="0"/>
              <a:t>vs</a:t>
            </a:r>
            <a:r>
              <a:rPr lang="en-US" dirty="0" smtClean="0"/>
              <a:t> variation due to experiment</a:t>
            </a:r>
          </a:p>
        </p:txBody>
      </p:sp>
    </p:spTree>
    <p:extLst>
      <p:ext uri="{BB962C8B-B14F-4D97-AF65-F5344CB8AC3E}">
        <p14:creationId xmlns:p14="http://schemas.microsoft.com/office/powerpoint/2010/main" val="234439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Anticipated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Tasty Chick Hypothesis: Poor body condition would impair parasite resistance and render them especially attractive to parasites. (</a:t>
            </a:r>
            <a:r>
              <a:rPr lang="en-US" dirty="0" err="1" smtClean="0"/>
              <a:t>Roulin</a:t>
            </a:r>
            <a:r>
              <a:rPr lang="en-US" dirty="0" smtClean="0"/>
              <a:t> 2003).</a:t>
            </a:r>
          </a:p>
          <a:p>
            <a:endParaRPr lang="en-US" smtClean="0"/>
          </a:p>
          <a:p>
            <a:r>
              <a:rPr lang="en-US" smtClean="0"/>
              <a:t>Younger </a:t>
            </a:r>
            <a:r>
              <a:rPr lang="en-US" dirty="0" smtClean="0"/>
              <a:t>mice will be more attractive to parasites because they are less </a:t>
            </a:r>
            <a:r>
              <a:rPr lang="en-US" dirty="0" err="1" smtClean="0"/>
              <a:t>immunocompetent</a:t>
            </a:r>
            <a:r>
              <a:rPr lang="en-US" dirty="0" smtClean="0"/>
              <a:t> than their older counterparts.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1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129</TotalTime>
  <Words>283</Words>
  <Application>Microsoft Macintosh PowerPoint</Application>
  <PresentationFormat>On-screen Show (4:3)</PresentationFormat>
  <Paragraphs>48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Habitat</vt:lpstr>
      <vt:lpstr>Parasitize the Best of the Best or the Best of the Worst?</vt:lpstr>
      <vt:lpstr>So What?</vt:lpstr>
      <vt:lpstr>Princeton U: Graham Lab Mouse Experiment</vt:lpstr>
      <vt:lpstr>PowerPoint Presentation</vt:lpstr>
      <vt:lpstr>About the Data</vt:lpstr>
      <vt:lpstr>Anticipated Details</vt:lpstr>
      <vt:lpstr>Anticipated Results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Parasitize the Best of the Best or the Best of the Worst?</dc:title>
  <dc:creator>Deanna Gallegos Payne</dc:creator>
  <cp:lastModifiedBy>Deanna Gallegos Payne</cp:lastModifiedBy>
  <cp:revision>7</cp:revision>
  <dcterms:created xsi:type="dcterms:W3CDTF">2019-04-15T23:04:50Z</dcterms:created>
  <dcterms:modified xsi:type="dcterms:W3CDTF">2019-04-16T01:52:08Z</dcterms:modified>
</cp:coreProperties>
</file>